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25"/>
  </p:notesMasterIdLst>
  <p:sldIdLst>
    <p:sldId id="364" r:id="rId2"/>
    <p:sldId id="400" r:id="rId3"/>
    <p:sldId id="416" r:id="rId4"/>
    <p:sldId id="365" r:id="rId5"/>
    <p:sldId id="371" r:id="rId6"/>
    <p:sldId id="418" r:id="rId7"/>
    <p:sldId id="419" r:id="rId8"/>
    <p:sldId id="396" r:id="rId9"/>
    <p:sldId id="366" r:id="rId10"/>
    <p:sldId id="383" r:id="rId11"/>
    <p:sldId id="374" r:id="rId12"/>
    <p:sldId id="392" r:id="rId13"/>
    <p:sldId id="367" r:id="rId14"/>
    <p:sldId id="373" r:id="rId15"/>
    <p:sldId id="376" r:id="rId16"/>
    <p:sldId id="420" r:id="rId17"/>
    <p:sldId id="421" r:id="rId18"/>
    <p:sldId id="409" r:id="rId19"/>
    <p:sldId id="265" r:id="rId20"/>
    <p:sldId id="266" r:id="rId21"/>
    <p:sldId id="267" r:id="rId22"/>
    <p:sldId id="417" r:id="rId23"/>
    <p:sldId id="368" r:id="rId24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26"/>
    </p:embeddedFont>
    <p:embeddedFont>
      <p:font typeface="FreightMicro Pro Book" panose="020B0604020202020204" charset="0"/>
      <p:regular r:id="rId27"/>
      <p:italic r:id="rId28"/>
    </p:embeddedFont>
    <p:embeddedFont>
      <p:font typeface="FreightMicro Pro Light" panose="020B0604020202020204" charset="0"/>
      <p:regular r:id="rId29"/>
      <p:italic r:id="rId30"/>
    </p:embeddedFont>
    <p:embeddedFont>
      <p:font typeface="FreightMicro Pro Medium" panose="020B0604020202020204" charset="0"/>
      <p:regular r:id="rId31"/>
      <p: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Source Code Pro" panose="020B0509030403020204" pitchFamily="49" charset="0"/>
      <p:regular r:id="rId39"/>
      <p:bold r:id="rId40"/>
      <p:italic r:id="rId41"/>
      <p:boldItalic r:id="rId42"/>
    </p:embeddedFont>
    <p:embeddedFont>
      <p:font typeface="Source Code Pro Medium" panose="020B0509030403020204" pitchFamily="49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4"/>
    <p:restoredTop sz="94694"/>
  </p:normalViewPr>
  <p:slideViewPr>
    <p:cSldViewPr snapToGrid="0">
      <p:cViewPr varScale="1">
        <p:scale>
          <a:sx n="152" d="100"/>
          <a:sy n="152" d="100"/>
        </p:scale>
        <p:origin x="111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9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1/19/24</a:t>
            </a:r>
            <a:endParaRPr/>
          </a:p>
        </p:txBody>
      </p:sp>
      <p:sp>
        <p:nvSpPr>
          <p:cNvPr id="169" name="Google Shape;169;p5:notes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Eric Kim | UC Berkeley | C88C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1/19/24</a:t>
            </a:r>
            <a:endParaRPr/>
          </a:p>
        </p:txBody>
      </p:sp>
      <p:sp>
        <p:nvSpPr>
          <p:cNvPr id="178" name="Google Shape;178;p6:notes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Eric Kim | UC Berkeley | C88C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1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0839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489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7171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966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04204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934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03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4085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2968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825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5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53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5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9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50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2664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4690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9126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0634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893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713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1548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ytimes.com/2023/11/02/technology/sam-bankman-fried-fraud-trial-ftx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ytimes.com/2021/09/17/technology/theranos-whistle-blower-erika-cheung-elizabeth-holmes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88c.org/su24/staff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33420" TargetMode="External"/><Relationship Id="rId2" Type="http://schemas.openxmlformats.org/officeDocument/2006/relationships/hyperlink" Target="https://course-evaluations.berkeley.edu/Berkeley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88c.org/su24/staff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88c.org/su24/staff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nero.org/" TargetMode="Externa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26841" TargetMode="External"/><Relationship Id="rId2" Type="http://schemas.openxmlformats.org/officeDocument/2006/relationships/hyperlink" Target="https://www.gradescope.com/courses/786589/assignments/4672760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dss.berkeley.edu/data-science/student-opportunities" TargetMode="External"/><Relationship Id="rId2" Type="http://schemas.openxmlformats.org/officeDocument/2006/relationships/hyperlink" Target="https://cdss.berkeley.edu/academics#academicenrichmen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Me Anything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Week 7, Summer 2024. 7/31 (Wed)</a:t>
            </a:r>
          </a:p>
          <a:p>
            <a:r>
              <a:rPr lang="en-US" sz="3200" dirty="0"/>
              <a:t>Lecture 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6660B-BE0E-168F-01CF-9C5617AE1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79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1A1A1A"/>
                </a:solidFill>
                <a:latin typeface="HelveticaNeue" panose="02000503000000020004" pitchFamily="2" charset="0"/>
              </a:rPr>
              <a:t>How did you decide to be a DS instructor while balancing work? 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6967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fun things should we do before graduating from Berkeley?!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6008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B2C8-9EF3-0E49-D4A8-34D5C4F3E88F}"/>
              </a:ext>
            </a:extLst>
          </p:cNvPr>
          <p:cNvSpPr txBox="1"/>
          <p:nvPr/>
        </p:nvSpPr>
        <p:spPr>
          <a:xfrm>
            <a:off x="1217098" y="1576552"/>
            <a:ext cx="1104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How did you create that sweet page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235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E5CF-EA5B-2CE1-27A2-AECA588F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(Un)solicited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B94A-82EB-048A-160D-289EE2F7F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E8A-6B2B-3DC8-AA74-906C38F61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0789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FTX / Careers / Power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NYT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6832250" cy="5257800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" name="Picture 2" descr="A person in a suit and tie walking in front of a group of police officers&#10;&#10;Description automatically generated">
            <a:extLst>
              <a:ext uri="{FF2B5EF4-FFF2-40B4-BE49-F238E27FC236}">
                <a16:creationId xmlns:a16="http://schemas.microsoft.com/office/drawing/2014/main" id="{F2BD40F2-CB4A-D9BF-2309-FBCB3E3A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49" y="1167897"/>
            <a:ext cx="6991254" cy="56901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188671-DEB6-B4B6-F044-3B875AD9D821}"/>
              </a:ext>
            </a:extLst>
          </p:cNvPr>
          <p:cNvSpPr txBox="1"/>
          <p:nvPr/>
        </p:nvSpPr>
        <p:spPr>
          <a:xfrm>
            <a:off x="7641503" y="1217098"/>
            <a:ext cx="36260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Integrity and honesty are just as important (if not more so) than technical skills.</a:t>
            </a:r>
          </a:p>
        </p:txBody>
      </p:sp>
    </p:spTree>
    <p:extLst>
      <p:ext uri="{BB962C8B-B14F-4D97-AF65-F5344CB8AC3E}">
        <p14:creationId xmlns:p14="http://schemas.microsoft.com/office/powerpoint/2010/main" val="173695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C508A-EAB6-C62A-7F97-6E762C0A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Corporate Scandals… Bears doing Good [</a:t>
            </a:r>
            <a:r>
              <a:rPr lang="en-US" dirty="0">
                <a:hlinkClick r:id="rId2"/>
              </a:rPr>
              <a:t>NYT</a:t>
            </a:r>
            <a:r>
              <a:rPr lang="en-US" dirty="0"/>
              <a:t>]</a:t>
            </a:r>
          </a:p>
        </p:txBody>
      </p:sp>
      <p:pic>
        <p:nvPicPr>
          <p:cNvPr id="8" name="Content Placeholder 7" descr="A person sitting in a chair&#10;&#10;Description automatically generated">
            <a:extLst>
              <a:ext uri="{FF2B5EF4-FFF2-40B4-BE49-F238E27FC236}">
                <a16:creationId xmlns:a16="http://schemas.microsoft.com/office/drawing/2014/main" id="{817F038D-81F2-C260-D807-B6FFB5431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972" y="1066800"/>
            <a:ext cx="9633718" cy="5257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5D29-413F-C138-3725-7D8513041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2907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C508A-EAB6-C62A-7F97-6E762C0A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advice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5D29-413F-C138-3725-7D8513041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23F7-4789-EDAE-F600-BDEAA28C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Above all: </a:t>
            </a:r>
            <a:r>
              <a:rPr lang="en-US" b="1" dirty="0"/>
              <a:t>be kind</a:t>
            </a:r>
          </a:p>
          <a:p>
            <a:r>
              <a:rPr lang="en-US" dirty="0"/>
              <a:t> Whether you're in academia, industry,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 Good indicator of success is: do people enjoy working </a:t>
            </a:r>
            <a:r>
              <a:rPr lang="en-US" sz="3200" b="1" dirty="0"/>
              <a:t>with</a:t>
            </a:r>
            <a:r>
              <a:rPr lang="en-US" dirty="0"/>
              <a:t> you?</a:t>
            </a:r>
          </a:p>
          <a:p>
            <a:pPr lvl="1"/>
            <a:r>
              <a:rPr lang="en-US" dirty="0"/>
              <a:t> Angle 1: are you good at collaborating + working with people?</a:t>
            </a:r>
          </a:p>
          <a:p>
            <a:pPr lvl="1"/>
            <a:r>
              <a:rPr lang="en-US" dirty="0"/>
              <a:t> Angle 2: are you agreeable / nice / kind / fun /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r>
              <a:rPr lang="en-US" dirty="0"/>
              <a:t> Interestingly, I've worked (and enjoyed!) working with people with more of (1) than (2). Ideal when you have both (1) and (2) of course!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29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C508A-EAB6-C62A-7F97-6E762C0A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advice: pedigree/status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5D29-413F-C138-3725-7D8513041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23F7-4789-EDAE-F600-BDEAA28C3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UC Berkeley is a bubble</a:t>
            </a:r>
          </a:p>
          <a:p>
            <a:r>
              <a:rPr lang="en-US" dirty="0"/>
              <a:t> Bay Area is also a bubble</a:t>
            </a:r>
          </a:p>
          <a:p>
            <a:r>
              <a:rPr lang="en-US" dirty="0"/>
              <a:t> Tech/CS/DS is also a bubble</a:t>
            </a:r>
          </a:p>
          <a:p>
            <a:r>
              <a:rPr lang="en-US" dirty="0"/>
              <a:t> Big, big world out there!</a:t>
            </a:r>
          </a:p>
          <a:p>
            <a:r>
              <a:rPr lang="en-US" dirty="0"/>
              <a:t> Advice: keep an open mind when working on new problems/domains, or when working with people with all kinds of backgrounds.</a:t>
            </a:r>
          </a:p>
          <a:p>
            <a:pPr lvl="1"/>
            <a:r>
              <a:rPr lang="en-US"/>
              <a:t> "A closed-off </a:t>
            </a:r>
            <a:r>
              <a:rPr lang="en-US" dirty="0"/>
              <a:t>mind is </a:t>
            </a:r>
            <a:r>
              <a:rPr lang="en-US"/>
              <a:t>a small mind"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59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F0E8-8A7D-F8A0-CE69-AE8899EEE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C88C teaching staff: 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6FF93-66A3-994B-54C2-D166662F0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680A-CE46-1623-473B-DC016FEB7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190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6025" rIns="914400" bIns="460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Data C88C teaching staff!</a:t>
            </a:r>
            <a:endParaRPr dirty="0"/>
          </a:p>
        </p:txBody>
      </p:sp>
      <p:pic>
        <p:nvPicPr>
          <p:cNvPr id="172" name="Google Shape;17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88" y="2029825"/>
            <a:ext cx="8277225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7327800" y="6457800"/>
            <a:ext cx="48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Tip: You can also find this info on the </a:t>
            </a: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course Staff Page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"Official" course evaluation survey released</a:t>
            </a:r>
          </a:p>
          <a:p>
            <a:pPr lvl="1"/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https://course-evaluations.berkeley.edu/Berkeley/</a:t>
            </a:r>
            <a:endParaRPr lang="en-US" sz="2600" dirty="0"/>
          </a:p>
          <a:p>
            <a:pPr lvl="1"/>
            <a:r>
              <a:rPr lang="en-US" sz="2600" dirty="0"/>
              <a:t> Filling this out will be a huge help for the Data/DSUS department with regard to course development, so please fill this out :)</a:t>
            </a:r>
          </a:p>
          <a:p>
            <a:r>
              <a:rPr lang="en-US" sz="2600" dirty="0"/>
              <a:t> Project02 ("Ants") due this Thursday (8/1)!</a:t>
            </a:r>
          </a:p>
          <a:p>
            <a:r>
              <a:rPr lang="en-US" sz="2600" dirty="0"/>
              <a:t> Ed post: </a:t>
            </a:r>
            <a:r>
              <a:rPr lang="en-US" sz="2600" dirty="0">
                <a:hlinkClick r:id="rId3"/>
              </a:rPr>
              <a:t>"What's Left in C88C?"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78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6025" rIns="914400" bIns="460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Data C88C teaching staff!</a:t>
            </a:r>
            <a:endParaRPr dirty="0"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l="2698" t="5224" r="2280" b="4383"/>
          <a:stretch/>
        </p:blipFill>
        <p:spPr>
          <a:xfrm>
            <a:off x="1019600" y="1506963"/>
            <a:ext cx="4468076" cy="24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4">
            <a:alphaModFix/>
          </a:blip>
          <a:srcRect t="3034" r="2723" b="4449"/>
          <a:stretch/>
        </p:blipFill>
        <p:spPr>
          <a:xfrm>
            <a:off x="6585250" y="1477850"/>
            <a:ext cx="4545999" cy="29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/>
          <p:cNvPicPr preferRelativeResize="0"/>
          <p:nvPr/>
        </p:nvPicPr>
        <p:blipFill rotWithShape="1">
          <a:blip r:embed="rId5">
            <a:alphaModFix/>
          </a:blip>
          <a:srcRect l="859" t="3946" r="2587" b="6559"/>
          <a:stretch/>
        </p:blipFill>
        <p:spPr>
          <a:xfrm>
            <a:off x="902700" y="4448600"/>
            <a:ext cx="4701876" cy="20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3994000" y="4890225"/>
            <a:ext cx="1396200" cy="18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7327800" y="6457800"/>
            <a:ext cx="48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Tip: You can also find this info on the </a:t>
            </a: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course Staff Page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6025" rIns="914400" bIns="460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Data C88C teaching staff!</a:t>
            </a:r>
            <a:endParaRPr dirty="0"/>
          </a:p>
        </p:txBody>
      </p:sp>
      <p:pic>
        <p:nvPicPr>
          <p:cNvPr id="191" name="Google Shape;19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50" y="2341550"/>
            <a:ext cx="11160699" cy="25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7327800" y="6457800"/>
            <a:ext cx="486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Tip: You can also find this info on the </a:t>
            </a: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course Staff Page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48625" tIns="46025" rIns="914400" bIns="4602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Data C88C teaching staff!</a:t>
            </a:r>
            <a:endParaRPr dirty="0"/>
          </a:p>
        </p:txBody>
      </p:sp>
      <p:pic>
        <p:nvPicPr>
          <p:cNvPr id="3" name="Picture 2" descr="A close-up of a contact us&#10;&#10;Description automatically generated">
            <a:extLst>
              <a:ext uri="{FF2B5EF4-FFF2-40B4-BE49-F238E27FC236}">
                <a16:creationId xmlns:a16="http://schemas.microsoft.com/office/drawing/2014/main" id="{3BB5CA1E-7D15-213D-897F-C4DF4062C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9" y="2424956"/>
            <a:ext cx="5548061" cy="2008088"/>
          </a:xfrm>
          <a:prstGeom prst="rect">
            <a:avLst/>
          </a:prstGeom>
        </p:spPr>
      </p:pic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32C43A5-288C-E8FF-508B-F88A0B422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41" y="2628075"/>
            <a:ext cx="1144178" cy="160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E78EB-871D-FF1C-2716-CA268953A4ED}"/>
              </a:ext>
            </a:extLst>
          </p:cNvPr>
          <p:cNvSpPr txBox="1"/>
          <p:nvPr/>
        </p:nvSpPr>
        <p:spPr>
          <a:xfrm>
            <a:off x="9144201" y="2598003"/>
            <a:ext cx="3178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Professor John </a:t>
            </a:r>
            <a:r>
              <a:rPr lang="en-US" sz="1600" dirty="0" err="1"/>
              <a:t>DeNero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https://denero.org/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4158-8FB0-15BF-4787-86443E060358}"/>
              </a:ext>
            </a:extLst>
          </p:cNvPr>
          <p:cNvSpPr txBox="1"/>
          <p:nvPr/>
        </p:nvSpPr>
        <p:spPr>
          <a:xfrm>
            <a:off x="1431509" y="4805330"/>
            <a:ext cx="3380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Extra thanks to Michael Ball for developing + improving core C88C course materials, and for helping me (Eric K) onboard onto teaching this summer!</a:t>
            </a:r>
          </a:p>
        </p:txBody>
      </p:sp>
    </p:spTree>
    <p:extLst>
      <p:ext uri="{BB962C8B-B14F-4D97-AF65-F5344CB8AC3E}">
        <p14:creationId xmlns:p14="http://schemas.microsoft.com/office/powerpoint/2010/main" val="3242178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D61-B96E-7558-0EFD-D562A24D4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Anything Else?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DC9EA-0B58-6121-E5C5-5C4CAAFE7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0341-7624-7703-8F97-B157E1EA4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1134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Final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"primary" time: </a:t>
            </a:r>
            <a:r>
              <a:rPr lang="en-US" b="1" dirty="0"/>
              <a:t>Wednesday August 7th, 3PM – 5 PM PST</a:t>
            </a:r>
            <a:r>
              <a:rPr lang="en-US" dirty="0"/>
              <a:t> </a:t>
            </a:r>
          </a:p>
          <a:p>
            <a:r>
              <a:rPr lang="en-US" dirty="0"/>
              <a:t>Final exam scheduling form released</a:t>
            </a:r>
          </a:p>
          <a:p>
            <a:pPr lvl="1"/>
            <a:r>
              <a:rPr lang="en-US" dirty="0"/>
              <a:t> Gradescope: </a:t>
            </a:r>
            <a:r>
              <a:rPr lang="en-US" dirty="0">
                <a:hlinkClick r:id="rId2"/>
              </a:rPr>
              <a:t>"(Urgent) Final Exam Scheduling"</a:t>
            </a:r>
            <a:endParaRPr lang="en-US" dirty="0"/>
          </a:p>
          <a:p>
            <a:pPr lvl="1"/>
            <a:r>
              <a:rPr lang="en-US" dirty="0"/>
              <a:t> Due: </a:t>
            </a:r>
            <a:r>
              <a:rPr lang="en-US" b="1" dirty="0"/>
              <a:t>Wednesday July 31st 11:59 PM PST</a:t>
            </a:r>
          </a:p>
          <a:p>
            <a:pPr lvl="1"/>
            <a:r>
              <a:rPr lang="en-US" dirty="0"/>
              <a:t> Please fill this out ASAP! For more info, see </a:t>
            </a:r>
            <a:r>
              <a:rPr lang="en-US" dirty="0">
                <a:hlinkClick r:id="rId3"/>
              </a:rPr>
              <a:t>Ed post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</a:t>
            </a:r>
            <a:r>
              <a:rPr lang="en-US" sz="2000" dirty="0"/>
              <a:t>DSP students: you should have received an email for a separate Final exam scheduling form. Please fill this out – if you didn't receive an e-mail, let us know!</a:t>
            </a:r>
          </a:p>
          <a:p>
            <a:r>
              <a:rPr lang="en-US" dirty="0"/>
              <a:t> Final exam will have the same style as the Midterm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Zoom+Gradescope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1138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FEE2-3B0E-1B6C-80F6-631D4408F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(Serious-</a:t>
            </a:r>
            <a:r>
              <a:rPr lang="en-US" dirty="0" err="1"/>
              <a:t>ish</a:t>
            </a:r>
            <a:r>
              <a:rPr lang="en-US" dirty="0"/>
              <a:t>)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0EDF7-3F94-0D48-609D-21A16F55A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1E0C2-9D89-5ED9-4811-B2C447A5B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5896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1A1A1A"/>
                </a:solidFill>
                <a:latin typeface="HelveticaNeue" panose="02000503000000020004" pitchFamily="2" charset="0"/>
              </a:rPr>
              <a:t>I've struggled in this class and worry about my ability to keep up in future data science / computer science courses. Is there still a place or path for me in data science / computer science?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5907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Any advice about how to get your 1st job in tech? What if you have a data science / other science background, instead of CS?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178D2F-6545-9B5E-C2B0-4E5EA863E9C7}"/>
              </a:ext>
            </a:extLst>
          </p:cNvPr>
          <p:cNvSpPr txBox="1"/>
          <p:nvPr/>
        </p:nvSpPr>
        <p:spPr>
          <a:xfrm>
            <a:off x="1118826" y="3153104"/>
            <a:ext cx="93179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Answer:</a:t>
            </a:r>
          </a:p>
          <a:p>
            <a:r>
              <a:rPr lang="en-US" sz="2000" dirty="0"/>
              <a:t>Network, connections.</a:t>
            </a:r>
          </a:p>
          <a:p>
            <a:r>
              <a:rPr lang="en-US" sz="2000" dirty="0"/>
              <a:t>Internships.</a:t>
            </a:r>
          </a:p>
          <a:p>
            <a:r>
              <a:rPr lang="en-US" sz="2000" dirty="0"/>
              <a:t>There are many data science/analyst roles in tech, many of them have backgrounds in stats/data-science rather than a "traditional computer science" degree.</a:t>
            </a:r>
          </a:p>
          <a:p>
            <a:endParaRPr lang="en-US" sz="2000" dirty="0"/>
          </a:p>
          <a:p>
            <a:r>
              <a:rPr lang="en-US" sz="2000" dirty="0"/>
              <a:t>Idea: Work on interesting personal/side projects that demonstrate your ML/DS/CS skills in an interesting way. Ideally, an intersection of ML/DS/CS and some of your personal interests.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516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Is there something Berkeley didn't teach you that, in hindsight, you wish you'd learned sooner?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EB4DC-F9D3-1B77-F981-D433AA1B6568}"/>
              </a:ext>
            </a:extLst>
          </p:cNvPr>
          <p:cNvSpPr txBox="1"/>
          <p:nvPr/>
        </p:nvSpPr>
        <p:spPr>
          <a:xfrm>
            <a:off x="1097280" y="2326607"/>
            <a:ext cx="96421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Technical things:</a:t>
            </a:r>
          </a:p>
          <a:p>
            <a:endParaRPr lang="en-US" sz="1800" dirty="0"/>
          </a:p>
          <a:p>
            <a:r>
              <a:rPr lang="en-US" sz="1800" dirty="0"/>
              <a:t>Embrace and rely on INTUITIONS, rather than "cold hard math/numbers". Example: developing "visual" intuitions of ML/math/CS concepts rather than relying on "symbol pushing" (</a:t>
            </a:r>
            <a:r>
              <a:rPr lang="en-US" sz="1800" dirty="0" err="1"/>
              <a:t>eg</a:t>
            </a:r>
            <a:r>
              <a:rPr lang="en-US" sz="1800" dirty="0"/>
              <a:t> brute-forcing algebraic symbol manipulation) to prove things.</a:t>
            </a:r>
          </a:p>
          <a:p>
            <a:endParaRPr lang="en-US" sz="1800" dirty="0"/>
          </a:p>
          <a:p>
            <a:r>
              <a:rPr lang="en-US" sz="1800" dirty="0"/>
              <a:t>Don't be afraid of math (related to above).</a:t>
            </a:r>
          </a:p>
          <a:p>
            <a:endParaRPr lang="en-US" sz="1800" dirty="0"/>
          </a:p>
          <a:p>
            <a:r>
              <a:rPr lang="en-US" sz="1800" dirty="0"/>
              <a:t>Non-technical things</a:t>
            </a:r>
          </a:p>
          <a:p>
            <a:endParaRPr lang="en-US" sz="1800" dirty="0"/>
          </a:p>
          <a:p>
            <a:pPr lvl="2"/>
            <a:r>
              <a:rPr lang="en-US" sz="1800" dirty="0"/>
              <a:t>Learn effective organizational skills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"80 / 20" rule: "80% of the wins are due to 20% of the work". Aka learn how to prioritize things I need to do/learn. Only 24 hours in a day!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098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https://cdss.berkeley.edu/academics#academicenrichment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https://cdss.berkeley.edu/data-science/student-opportunities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Data Science Discovery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59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E437-3C08-0BDF-A088-821568447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85E85-74DA-DA4F-C593-8B7CFE163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C591-E148-489E-3FC4-A778EA8F2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9077053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10107</TotalTime>
  <Words>1160</Words>
  <Application>Microsoft Office PowerPoint</Application>
  <PresentationFormat>Widescreen</PresentationFormat>
  <Paragraphs>108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Open Sans Light</vt:lpstr>
      <vt:lpstr>Open Sans</vt:lpstr>
      <vt:lpstr>Source Code Pro</vt:lpstr>
      <vt:lpstr>FreightMicro Pro Medium</vt:lpstr>
      <vt:lpstr>FreightMicro Pro Book</vt:lpstr>
      <vt:lpstr>Arial</vt:lpstr>
      <vt:lpstr>Source Code Pro Medium</vt:lpstr>
      <vt:lpstr>FreightMicro Pro Light</vt:lpstr>
      <vt:lpstr>ＭＳ Ｐゴシック</vt:lpstr>
      <vt:lpstr>HelveticaNeue</vt:lpstr>
      <vt:lpstr>Times New Roman</vt:lpstr>
      <vt:lpstr>3_Main C88C</vt:lpstr>
      <vt:lpstr>Ask Me Anything</vt:lpstr>
      <vt:lpstr>Announcements</vt:lpstr>
      <vt:lpstr>Announcements: Final Exam</vt:lpstr>
      <vt:lpstr>(Serious-ish) Ed Questions</vt:lpstr>
      <vt:lpstr>Question</vt:lpstr>
      <vt:lpstr>Question</vt:lpstr>
      <vt:lpstr>Question</vt:lpstr>
      <vt:lpstr>Question</vt:lpstr>
      <vt:lpstr>Fun Ed Questions</vt:lpstr>
      <vt:lpstr>Question</vt:lpstr>
      <vt:lpstr>Question</vt:lpstr>
      <vt:lpstr>Question</vt:lpstr>
      <vt:lpstr>(Un)solicited Advice</vt:lpstr>
      <vt:lpstr>FTX / Careers / Power [NYT]</vt:lpstr>
      <vt:lpstr>Other Corporate Scandals… Bears doing Good [NYT]</vt:lpstr>
      <vt:lpstr>Overall advice</vt:lpstr>
      <vt:lpstr>Overall advice: pedigree/status</vt:lpstr>
      <vt:lpstr>C88C teaching staff: Thank you!!</vt:lpstr>
      <vt:lpstr>Thank you Data C88C teaching staff!</vt:lpstr>
      <vt:lpstr>Thank you Data C88C teaching staff!</vt:lpstr>
      <vt:lpstr>Thank you Data C88C teaching staff!</vt:lpstr>
      <vt:lpstr>Thank you Data C88C teaching staff!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Eric Kim</cp:lastModifiedBy>
  <cp:revision>82</cp:revision>
  <cp:lastPrinted>2022-11-17T20:39:40Z</cp:lastPrinted>
  <dcterms:modified xsi:type="dcterms:W3CDTF">2024-07-31T22:10:39Z</dcterms:modified>
</cp:coreProperties>
</file>